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6" r:id="rId3"/>
    <p:sldId id="276" r:id="rId4"/>
    <p:sldId id="275" r:id="rId5"/>
    <p:sldId id="268" r:id="rId6"/>
    <p:sldId id="270" r:id="rId7"/>
    <p:sldId id="277" r:id="rId8"/>
    <p:sldId id="273" r:id="rId9"/>
    <p:sldId id="271" r:id="rId10"/>
  </p:sldIdLst>
  <p:sldSz cx="9144000" cy="6858000" type="screen4x3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7299"/>
    <a:srgbClr val="339933"/>
    <a:srgbClr val="660066"/>
    <a:srgbClr val="FFFFFF"/>
    <a:srgbClr val="B2C0A5"/>
    <a:srgbClr val="ECFFEF"/>
    <a:srgbClr val="1B4A64"/>
    <a:srgbClr val="558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60"/>
  </p:normalViewPr>
  <p:slideViewPr>
    <p:cSldViewPr>
      <p:cViewPr>
        <p:scale>
          <a:sx n="46" d="100"/>
          <a:sy n="46" d="100"/>
        </p:scale>
        <p:origin x="-135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896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DE1ACE-B8D6-49B3-A651-301E96E56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29C68F-9EF8-4428-A1B3-CCCC7242F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8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Geneva" charset="-128"/>
        <a:cs typeface="Geneva" charset="-128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9pPr>
          </a:lstStyle>
          <a:p>
            <a:fld id="{C45F666B-D135-47D2-AF80-5772173732FD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9pPr>
          </a:lstStyle>
          <a:p>
            <a:fld id="{18D89C92-DC46-4D49-BC68-4258C204ECDB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>
            <a:off x="0" y="4876800"/>
            <a:ext cx="9144000" cy="1981200"/>
          </a:xfrm>
          <a:prstGeom prst="rect">
            <a:avLst/>
          </a:prstGeom>
          <a:solidFill>
            <a:srgbClr val="26729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558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2676"/>
      </p:ext>
    </p:extLst>
  </p:cSld>
  <p:clrMapOvr>
    <a:masterClrMapping/>
  </p:clrMapOvr>
  <p:transition spd="med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9860"/>
      </p:ext>
    </p:extLst>
  </p:cSld>
  <p:clrMapOvr>
    <a:masterClrMapping/>
  </p:clrMapOvr>
  <p:transition spd="med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6309"/>
      </p:ext>
    </p:extLst>
  </p:cSld>
  <p:clrMapOvr>
    <a:masterClrMapping/>
  </p:clrMapOvr>
  <p:transition spd="med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0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4975"/>
      </p:ext>
    </p:extLst>
  </p:cSld>
  <p:clrMapOvr>
    <a:masterClrMapping/>
  </p:clrMapOvr>
  <p:transition spd="med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352353"/>
      </p:ext>
    </p:extLst>
  </p:cSld>
  <p:clrMapOvr>
    <a:masterClrMapping/>
  </p:clrMapOvr>
  <p:transition spd="med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8088"/>
      </p:ext>
    </p:extLst>
  </p:cSld>
  <p:clrMapOvr>
    <a:masterClrMapping/>
  </p:clrMapOvr>
  <p:transition spd="med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4252"/>
      </p:ext>
    </p:extLst>
  </p:cSld>
  <p:clrMapOvr>
    <a:masterClrMapping/>
  </p:clrMapOvr>
  <p:transition spd="med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9536"/>
      </p:ext>
    </p:extLst>
  </p:cSld>
  <p:clrMapOvr>
    <a:masterClrMapping/>
  </p:clrMapOvr>
  <p:transition spd="med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16788"/>
      </p:ext>
    </p:extLst>
  </p:cSld>
  <p:clrMapOvr>
    <a:masterClrMapping/>
  </p:clrMapOvr>
  <p:transition spd="med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536371"/>
      </p:ext>
    </p:extLst>
  </p:cSld>
  <p:clrMapOvr>
    <a:masterClrMapping/>
  </p:clrMapOvr>
  <p:transition spd="med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318686"/>
      </p:ext>
    </p:extLst>
  </p:cSld>
  <p:clrMapOvr>
    <a:masterClrMapping/>
  </p:clrMapOvr>
  <p:transition spd="med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CFFEF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26729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5582A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609600" cy="1066800"/>
          </a:xfrm>
          <a:prstGeom prst="rect">
            <a:avLst/>
          </a:prstGeom>
          <a:solidFill>
            <a:srgbClr val="1B4A64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5582A8"/>
              </a:solidFill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0772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med" advClick="0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eorgia"/>
          <a:ea typeface="Geneva" charset="-128"/>
          <a:cs typeface="Georgi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eorgia" charset="0"/>
          <a:ea typeface="Geneva" charset="-128"/>
          <a:cs typeface="Georgi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eorgia" charset="0"/>
          <a:ea typeface="Geneva" charset="-128"/>
          <a:cs typeface="Georgi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eorgia" charset="0"/>
          <a:ea typeface="Geneva" charset="-128"/>
          <a:cs typeface="Georgi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Georgia" charset="0"/>
          <a:ea typeface="Geneva" charset="-128"/>
          <a:cs typeface="Georg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  <a:ea typeface="Geneva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Geneva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Geneva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0" y="5791200"/>
            <a:ext cx="7924800" cy="914400"/>
          </a:xfrm>
        </p:spPr>
        <p:txBody>
          <a:bodyPr anchor="b"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EEF4F9"/>
                </a:solidFill>
              </a:rPr>
              <a:t>[INSERT YOUR LOGO HERE]</a:t>
            </a: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173163" y="2801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533400" y="4138613"/>
            <a:ext cx="839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i="1" dirty="0" err="1" smtClean="0">
                <a:solidFill>
                  <a:srgbClr val="B2C0A5"/>
                </a:solidFill>
                <a:latin typeface="+mj-lt"/>
              </a:rPr>
              <a:t>Interstar</a:t>
            </a:r>
            <a:r>
              <a:rPr lang="en-US" sz="4000" i="1" dirty="0" smtClean="0">
                <a:solidFill>
                  <a:srgbClr val="B2C0A5"/>
                </a:solidFill>
                <a:latin typeface="+mj-lt"/>
              </a:rPr>
              <a:t> Financial</a:t>
            </a:r>
            <a:endParaRPr lang="en-US" sz="4000" i="1" dirty="0">
              <a:solidFill>
                <a:srgbClr val="B2C0A5"/>
              </a:solidFill>
              <a:latin typeface="+mj-lt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770438" y="2438400"/>
            <a:ext cx="4129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700" dirty="0">
                <a:latin typeface="+mj-lt"/>
              </a:rPr>
              <a:t>Payroll Services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341688" y="3048000"/>
            <a:ext cx="55737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500" dirty="0">
                <a:latin typeface="+mj-lt"/>
              </a:rPr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1306068" cy="82296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749300" y="76200"/>
            <a:ext cx="8204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3200" b="1">
                <a:solidFill>
                  <a:schemeClr val="tx2"/>
                </a:solidFill>
                <a:latin typeface="Myriad Pro" charset="0"/>
              </a:rPr>
              <a:t>Are you either…</a:t>
            </a: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1139825" y="2973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121920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1179513" y="2773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2819400" y="5181600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+mj-lt"/>
              </a:rPr>
              <a:t>Paying a lot for</a:t>
            </a:r>
          </a:p>
          <a:p>
            <a:pPr>
              <a:defRPr/>
            </a:pPr>
            <a:r>
              <a:rPr lang="en-US" sz="3600">
                <a:latin typeface="+mj-lt"/>
              </a:rPr>
              <a:t>payroll services?</a:t>
            </a:r>
          </a:p>
        </p:txBody>
      </p:sp>
      <p:pic>
        <p:nvPicPr>
          <p:cNvPr id="14343" name="Picture 27" descr="blue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13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8" descr="blue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13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9" descr="blue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213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2"/>
          <p:cNvSpPr txBox="1">
            <a:spLocks noChangeArrowheads="1"/>
          </p:cNvSpPr>
          <p:nvPr/>
        </p:nvSpPr>
        <p:spPr bwMode="auto">
          <a:xfrm>
            <a:off x="2895600" y="1524000"/>
            <a:ext cx="624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Geneva" charset="-128"/>
              </a:defRPr>
            </a:lvl9pPr>
          </a:lstStyle>
          <a:p>
            <a:pPr eaLnBrk="1" hangingPunct="1"/>
            <a:r>
              <a:rPr lang="en-US" sz="3600">
                <a:latin typeface="Georgia" charset="0"/>
              </a:rPr>
              <a:t>  </a:t>
            </a:r>
          </a:p>
        </p:txBody>
      </p:sp>
      <p:sp>
        <p:nvSpPr>
          <p:cNvPr id="14347" name="Rectangle 31"/>
          <p:cNvSpPr>
            <a:spLocks noChangeArrowheads="1"/>
          </p:cNvSpPr>
          <p:nvPr/>
        </p:nvSpPr>
        <p:spPr bwMode="auto">
          <a:xfrm>
            <a:off x="2819400" y="1524000"/>
            <a:ext cx="556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+mj-lt"/>
              </a:rPr>
              <a:t>Spending too much time on payroll?</a:t>
            </a:r>
          </a:p>
        </p:txBody>
      </p:sp>
      <p:sp>
        <p:nvSpPr>
          <p:cNvPr id="14348" name="Rectangle 32"/>
          <p:cNvSpPr>
            <a:spLocks noChangeArrowheads="1"/>
          </p:cNvSpPr>
          <p:nvPr/>
        </p:nvSpPr>
        <p:spPr bwMode="auto">
          <a:xfrm>
            <a:off x="2819400" y="33528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latin typeface="+mj-lt"/>
              </a:rPr>
              <a:t>Afraid of mistakes that could lead to IRS penalties?</a:t>
            </a:r>
          </a:p>
        </p:txBody>
      </p:sp>
      <p:pic>
        <p:nvPicPr>
          <p:cNvPr id="14349" name="Picture 33" descr="mon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05400"/>
            <a:ext cx="25209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4" descr="warn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1846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5" descr="tim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3271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838200" y="1219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Whatever your payroll question, we are here to help.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You can rely on us for top quality service – all year long!</a:t>
            </a:r>
          </a:p>
        </p:txBody>
      </p:sp>
      <p:sp>
        <p:nvSpPr>
          <p:cNvPr id="21508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j-lt"/>
                <a:cs typeface="Georgia" charset="0"/>
              </a:rPr>
              <a:t>We Offer Service You Can Trust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17520"/>
            <a:ext cx="2950746" cy="1859280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724400"/>
            <a:ext cx="4114800" cy="53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267299"/>
                </a:solidFill>
                <a:latin typeface="+mj-lt"/>
                <a:cs typeface="Georgia" charset="0"/>
              </a:rPr>
              <a:t>We provide: </a:t>
            </a:r>
            <a:endParaRPr lang="en-US" sz="2000" dirty="0" smtClean="0">
              <a:solidFill>
                <a:schemeClr val="tx1"/>
              </a:solidFill>
              <a:latin typeface="+mj-lt"/>
              <a:cs typeface="Georgia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6200" y="11430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>
                <a:latin typeface="+mj-lt"/>
              </a:rPr>
              <a:t>Each payday, just provide us with employee hours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and we’ll take care of the rest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749300" y="76200"/>
            <a:ext cx="820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</a:rPr>
              <a:t>We Make Paydays Easy and Accurate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50292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2" anchor="ctr"/>
          <a:lstStyle/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Direct deposit with detailed pay stubs 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Support for wide range of pay types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Sick, vacation and holiday pay accruals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Federal, state and local tax calculations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Voluntary deduction calculations 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Paycheck printing 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Online employee access to pay stubs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  <a:sym typeface="Wingdings" pitchFamily="2" charset="2"/>
              </a:rPr>
              <a:t> Contractor payments</a:t>
            </a:r>
            <a:r>
              <a:rPr lang="en-US" sz="1700" dirty="0">
                <a:latin typeface="+mj-lt"/>
                <a:ea typeface="Georgia" charset="0"/>
                <a:cs typeface="Georgia" charset="0"/>
              </a:rPr>
              <a:t> 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Multi-state payroll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700" dirty="0">
                <a:latin typeface="+mj-lt"/>
                <a:ea typeface="Georgia" charset="0"/>
                <a:cs typeface="Georgia" charset="0"/>
              </a:rPr>
              <a:t> 100% accuracy guarantee</a:t>
            </a:r>
          </a:p>
        </p:txBody>
      </p:sp>
      <p:pic>
        <p:nvPicPr>
          <p:cNvPr id="16390" name="Picture 7" descr="Advice of Deposi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126163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486400" y="24384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267299"/>
                </a:solidFill>
                <a:latin typeface="+mj-lt"/>
              </a:rPr>
              <a:t>This includes: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2400" y="12954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>
                <a:latin typeface="+mj-lt"/>
              </a:rPr>
              <a:t>You never have to worry about upcoming tax obligations…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we take care of everything. 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49300" y="76200"/>
            <a:ext cx="8204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3200" b="1">
                <a:solidFill>
                  <a:schemeClr val="tx2"/>
                </a:solidFill>
                <a:latin typeface="Myriad Pro" charset="0"/>
              </a:rPr>
              <a:t>We Handle All Your Federal and State Taxes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638800" y="2895600"/>
            <a:ext cx="33528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Federal Tax Deposits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Quarterly 941</a:t>
            </a:r>
            <a:r>
              <a:rPr lang="en-US" sz="1400">
                <a:latin typeface="+mj-lt"/>
              </a:rPr>
              <a:t>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Annual 940</a:t>
            </a:r>
            <a:r>
              <a:rPr lang="en-US" sz="1400">
                <a:latin typeface="+mj-lt"/>
              </a:rPr>
              <a:t>s</a:t>
            </a:r>
            <a:r>
              <a:rPr lang="en-US" sz="1800">
                <a:latin typeface="+mj-lt"/>
              </a:rPr>
              <a:t> and 944</a:t>
            </a:r>
            <a:r>
              <a:rPr lang="en-US" sz="1400">
                <a:latin typeface="+mj-lt"/>
              </a:rPr>
              <a:t>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Employee W-2</a:t>
            </a:r>
            <a:r>
              <a:rPr lang="en-US" sz="1400">
                <a:latin typeface="+mj-lt"/>
              </a:rPr>
              <a:t>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1099-MISC Filing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State Tax Deposits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Quarterly State Tax Forms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1800">
                <a:latin typeface="+mj-lt"/>
              </a:rPr>
              <a:t> Annual State Tax Forms</a:t>
            </a:r>
          </a:p>
        </p:txBody>
      </p:sp>
      <p:pic>
        <p:nvPicPr>
          <p:cNvPr id="17414" name="Picture 7" descr="94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2209800"/>
            <a:ext cx="5735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81000" y="10668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>
                <a:latin typeface="+mj-lt"/>
              </a:rPr>
              <a:t>You’ll get easy to understand, detailed reports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so you will always be current on payroll information.</a:t>
            </a:r>
          </a:p>
        </p:txBody>
      </p:sp>
      <p:sp>
        <p:nvSpPr>
          <p:cNvPr id="19460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j-lt"/>
                <a:cs typeface="Georgia" charset="0"/>
              </a:rPr>
              <a:t>We Provide Easy-to-Read Reports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81000" y="41148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267299"/>
                </a:solidFill>
                <a:latin typeface="+mj-lt"/>
              </a:rPr>
              <a:t>Our detailed reports include: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81000" y="4495800"/>
            <a:ext cx="2819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Payroll Summary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Paycheck Details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Deductions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Last Paycheck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Employee Details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Contractor Details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3276600" y="4495800"/>
            <a:ext cx="2819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Tax Liability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Tax and Wages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Total Pay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Tax Payments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Workers’ Comp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Check Register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5791200" y="4572000"/>
            <a:ext cx="3048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Aft>
                <a:spcPts val="300"/>
              </a:spcAft>
              <a:buFont typeface="Wingdings" pitchFamily="2" charset="2"/>
              <a:buChar char="ü"/>
              <a:tabLst>
                <a:tab pos="280988" algn="l"/>
              </a:tabLst>
              <a:defRPr/>
            </a:pPr>
            <a:r>
              <a:rPr lang="en-US" sz="2000" dirty="0">
                <a:latin typeface="+mj-lt"/>
              </a:rPr>
              <a:t>Vacation and Sick Leave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Billing Summary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Total Cost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Retirement Plans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dirty="0">
                <a:latin typeface="+mj-lt"/>
              </a:rPr>
              <a:t> Contractor Payments</a:t>
            </a:r>
          </a:p>
        </p:txBody>
      </p:sp>
      <p:pic>
        <p:nvPicPr>
          <p:cNvPr id="18440" name="Picture 12" descr="Payroll summary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2400"/>
            <a:ext cx="8585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1065213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j-lt"/>
              </a:rPr>
              <a:t>We Make Workers’ Compensation Payments Easy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1513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Automatically pay workers’ compensation premiums to The Hartford, one pay period at a time</a:t>
            </a:r>
          </a:p>
          <a:p>
            <a:pPr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Stay in Control Of Cash-Flow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200" dirty="0" smtClean="0">
                <a:latin typeface="+mj-lt"/>
              </a:rPr>
              <a:t>Elimination of a large down payment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200" dirty="0" smtClean="0">
                <a:latin typeface="+mj-lt"/>
              </a:rPr>
              <a:t>Pay premiums one pay period at a time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200" dirty="0" smtClean="0">
                <a:latin typeface="+mj-lt"/>
              </a:rPr>
              <a:t>Avoid year-end surprises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endParaRPr lang="en-US" sz="1000" dirty="0" smtClean="0">
              <a:latin typeface="+mj-lt"/>
            </a:endParaRPr>
          </a:p>
          <a:p>
            <a:pPr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b="1" dirty="0" smtClean="0">
                <a:latin typeface="+mj-lt"/>
              </a:rPr>
              <a:t>Save Time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200" dirty="0" smtClean="0">
                <a:latin typeface="+mj-lt"/>
              </a:rPr>
              <a:t>No checks to write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200" dirty="0" smtClean="0">
                <a:latin typeface="+mj-lt"/>
              </a:rPr>
              <a:t>Minimize audit activity</a:t>
            </a:r>
          </a:p>
          <a:p>
            <a:pPr lvl="1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ransition spd="med" advClick="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16002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b="1" u="sng" dirty="0" smtClean="0">
                <a:latin typeface="+mj-lt"/>
              </a:rPr>
              <a:t>On Your Own Payroll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400" dirty="0" smtClean="0">
                <a:latin typeface="+mj-lt"/>
              </a:rPr>
              <a:t>On line payroll services that lets you handle 100% of the </a:t>
            </a:r>
            <a:r>
              <a:rPr lang="en-US" sz="1400" dirty="0" err="1" smtClean="0">
                <a:latin typeface="+mj-lt"/>
              </a:rPr>
              <a:t>responsibiity</a:t>
            </a:r>
            <a:r>
              <a:rPr lang="en-US" sz="1400" dirty="0" smtClean="0">
                <a:latin typeface="+mj-lt"/>
              </a:rPr>
              <a:t>, including calculating payroll, </a:t>
            </a:r>
            <a:r>
              <a:rPr lang="en-US" sz="1400" dirty="0" err="1" smtClean="0">
                <a:latin typeface="+mj-lt"/>
              </a:rPr>
              <a:t>wrting</a:t>
            </a:r>
            <a:r>
              <a:rPr lang="en-US" sz="1400" dirty="0" smtClean="0">
                <a:latin typeface="+mj-lt"/>
              </a:rPr>
              <a:t> check and/or direct deposit, and all tax filings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dirty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u="sng" dirty="0" err="1" smtClean="0">
                <a:latin typeface="+mj-lt"/>
              </a:rPr>
              <a:t>Interstar</a:t>
            </a:r>
            <a:r>
              <a:rPr lang="en-US" sz="1800" b="1" u="sng" dirty="0" smtClean="0">
                <a:latin typeface="+mj-lt"/>
              </a:rPr>
              <a:t> Tax Filing For On Your Own Payroll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dirty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u="sng" dirty="0" smtClean="0">
                <a:latin typeface="+mj-lt"/>
              </a:rPr>
              <a:t>Custom Payroll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400" dirty="0" smtClean="0">
                <a:latin typeface="+mj-lt"/>
              </a:rPr>
              <a:t>Includes us handling your payroll, printing checks, filing quarterly returns, and providing monthly reports</a:t>
            </a:r>
            <a:endParaRPr lang="en-US" sz="1400" dirty="0">
              <a:latin typeface="+mj-lt"/>
            </a:endParaRPr>
          </a:p>
        </p:txBody>
      </p:sp>
      <p:sp>
        <p:nvSpPr>
          <p:cNvPr id="20483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j-lt"/>
                <a:cs typeface="Georgia" charset="0"/>
              </a:rPr>
              <a:t>Our Pricing is Simple and Cost-Effective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95800" y="17526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As Low As 24.95 per month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$30 one time set up fee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dirty="0" smtClean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800" dirty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As low as $9.95 per report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dirty="0" smtClean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800" dirty="0" smtClean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1800" dirty="0" smtClean="0">
                <a:latin typeface="+mj-lt"/>
              </a:rPr>
              <a:t>As Low as $39.95 per month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dirty="0"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5981700"/>
            <a:ext cx="7086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 typeface="Wingdings" pitchFamily="2" charset="2"/>
              <a:buNone/>
              <a:defRPr/>
            </a:pPr>
            <a:r>
              <a:rPr lang="en-US" sz="1200" dirty="0" smtClean="0">
                <a:latin typeface="+mj-lt"/>
              </a:rPr>
              <a:t>Prices subject to change. </a:t>
            </a:r>
            <a:endParaRPr lang="en-US" sz="1200" dirty="0" smtClean="0">
              <a:latin typeface="+mj-lt"/>
            </a:endParaRPr>
          </a:p>
        </p:txBody>
      </p:sp>
    </p:spTree>
  </p:cSld>
  <p:clrMapOvr>
    <a:masterClrMapping/>
  </p:clrMapOvr>
  <p:transition spd="med" advClick="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733800" y="28194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</a:pPr>
            <a:r>
              <a:rPr lang="en-US" sz="3200">
                <a:latin typeface="Arial" charset="0"/>
              </a:rPr>
              <a:t/>
            </a:r>
            <a:br>
              <a:rPr lang="en-US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33400" y="1143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buFont typeface="Wingdings" pitchFamily="2" charset="2"/>
              <a:buNone/>
              <a:defRPr/>
            </a:pPr>
            <a:r>
              <a:rPr lang="en-US" sz="2600" dirty="0">
                <a:latin typeface="+mj-lt"/>
              </a:rPr>
              <a:t>Contact us to schedule a payroll appointment today. </a:t>
            </a:r>
            <a:br>
              <a:rPr lang="en-US" sz="2600" dirty="0">
                <a:latin typeface="+mj-lt"/>
              </a:rPr>
            </a:br>
            <a:r>
              <a:rPr lang="en-US" sz="2600" dirty="0">
                <a:latin typeface="+mj-lt"/>
              </a:rPr>
              <a:t>You’ll be delighted with the results!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838200" y="36576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dirty="0" err="1" smtClean="0">
                <a:latin typeface="+mj-lt"/>
              </a:rPr>
              <a:t>Interstar</a:t>
            </a:r>
            <a:r>
              <a:rPr lang="en-US" sz="1600" dirty="0" smtClean="0">
                <a:latin typeface="+mj-lt"/>
              </a:rPr>
              <a:t> Financial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600" dirty="0" smtClean="0">
                <a:latin typeface="+mj-lt"/>
              </a:rPr>
              <a:t>813.426.3600</a:t>
            </a:r>
            <a:endParaRPr lang="en-US" sz="1600" dirty="0">
              <a:latin typeface="+mj-lt"/>
            </a:endParaRPr>
          </a:p>
        </p:txBody>
      </p:sp>
      <p:sp>
        <p:nvSpPr>
          <p:cNvPr id="22533" name="Tit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latin typeface="+mj-lt"/>
                <a:cs typeface="Georgia" charset="0"/>
              </a:rPr>
              <a:t>Get Started Today!</a:t>
            </a:r>
          </a:p>
        </p:txBody>
      </p:sp>
    </p:spTree>
  </p:cSld>
  <p:clrMapOvr>
    <a:masterClrMapping/>
  </p:clrMapOvr>
  <p:transition spd="med" advClick="0">
    <p:wipe dir="d"/>
  </p:transition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Custom 1">
      <a:majorFont>
        <a:latin typeface="Myriad Pr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422</Words>
  <Application>Microsoft Office PowerPoint</Application>
  <PresentationFormat>On-screen Show (4:3)</PresentationFormat>
  <Paragraphs>91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Employee Orientation</vt:lpstr>
      <vt:lpstr>PowerPoint Presentation</vt:lpstr>
      <vt:lpstr>PowerPoint Presentation</vt:lpstr>
      <vt:lpstr>We Offer Service You Can Trust</vt:lpstr>
      <vt:lpstr>We provide: </vt:lpstr>
      <vt:lpstr>PowerPoint Presentation</vt:lpstr>
      <vt:lpstr>We Provide Easy-to-Read Reports</vt:lpstr>
      <vt:lpstr>We Make Workers’ Compensation Payments Easy</vt:lpstr>
      <vt:lpstr>Our Pricing is Simple and Cost-Effective</vt:lpstr>
      <vt:lpstr>Get Started Today!</vt:lpstr>
    </vt:vector>
  </TitlesOfParts>
  <Company>PayCycle,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Anu Sanghvi</dc:creator>
  <cp:lastModifiedBy>Andrew Bernstein</cp:lastModifiedBy>
  <cp:revision>75</cp:revision>
  <cp:lastPrinted>1601-01-01T00:00:00Z</cp:lastPrinted>
  <dcterms:created xsi:type="dcterms:W3CDTF">2009-04-22T21:57:41Z</dcterms:created>
  <dcterms:modified xsi:type="dcterms:W3CDTF">2013-02-06T14:27:40Z</dcterms:modified>
</cp:coreProperties>
</file>